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6" r:id="rId1"/>
  </p:sldMasterIdLst>
  <p:notesMasterIdLst>
    <p:notesMasterId r:id="rId10"/>
  </p:notesMasterIdLst>
  <p:sldIdLst>
    <p:sldId id="256" r:id="rId2"/>
    <p:sldId id="257" r:id="rId3"/>
    <p:sldId id="258" r:id="rId4"/>
    <p:sldId id="259" r:id="rId5"/>
    <p:sldId id="262" r:id="rId6"/>
    <p:sldId id="260" r:id="rId7"/>
    <p:sldId id="263"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7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E5C3B-88FF-DA41-80C1-CF788D947949}" type="datetimeFigureOut">
              <a:rPr lang="en-US" smtClean="0"/>
              <a:t>11/23/16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910AEA-8AD3-254C-8EA6-E489A7966FEB}" type="slidenum">
              <a:rPr lang="en-US" smtClean="0"/>
              <a:t>‹#›</a:t>
            </a:fld>
            <a:endParaRPr lang="en-US"/>
          </a:p>
        </p:txBody>
      </p:sp>
    </p:spTree>
    <p:extLst>
      <p:ext uri="{BB962C8B-B14F-4D97-AF65-F5344CB8AC3E}">
        <p14:creationId xmlns:p14="http://schemas.microsoft.com/office/powerpoint/2010/main" val="27363947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2910AEA-8AD3-254C-8EA6-E489A7966FEB}" type="slidenum">
              <a:rPr lang="en-US" smtClean="0"/>
              <a:t>2</a:t>
            </a:fld>
            <a:endParaRPr lang="en-US"/>
          </a:p>
        </p:txBody>
      </p:sp>
    </p:spTree>
    <p:extLst>
      <p:ext uri="{BB962C8B-B14F-4D97-AF65-F5344CB8AC3E}">
        <p14:creationId xmlns:p14="http://schemas.microsoft.com/office/powerpoint/2010/main" val="2474775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a person looks at an object, in this case the cat, the brain organizes the object through the visual field. The process of the organization starts in the visual space and is transformed and organized again in the eye.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2910AEA-8AD3-254C-8EA6-E489A7966FEB}" type="slidenum">
              <a:rPr lang="en-US" smtClean="0"/>
              <a:t>3</a:t>
            </a:fld>
            <a:endParaRPr lang="en-US"/>
          </a:p>
        </p:txBody>
      </p:sp>
    </p:spTree>
    <p:extLst>
      <p:ext uri="{BB962C8B-B14F-4D97-AF65-F5344CB8AC3E}">
        <p14:creationId xmlns:p14="http://schemas.microsoft.com/office/powerpoint/2010/main" val="3798076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Spatial organization have a positive effect on visual perception as it enables one to notice the differences in the groups in details for instance the size ,color or age. Visual perception is the way we see and interpret things.</a:t>
            </a:r>
            <a:endParaRPr lang="en-US" dirty="0"/>
          </a:p>
        </p:txBody>
      </p:sp>
      <p:sp>
        <p:nvSpPr>
          <p:cNvPr id="4" name="Slide Number Placeholder 3"/>
          <p:cNvSpPr>
            <a:spLocks noGrp="1"/>
          </p:cNvSpPr>
          <p:nvPr>
            <p:ph type="sldNum" sz="quarter" idx="10"/>
          </p:nvPr>
        </p:nvSpPr>
        <p:spPr/>
        <p:txBody>
          <a:bodyPr/>
          <a:lstStyle/>
          <a:p>
            <a:fld id="{E2910AEA-8AD3-254C-8EA6-E489A7966FEB}" type="slidenum">
              <a:rPr lang="en-US" smtClean="0"/>
              <a:t>4</a:t>
            </a:fld>
            <a:endParaRPr lang="en-US"/>
          </a:p>
        </p:txBody>
      </p:sp>
    </p:spTree>
    <p:extLst>
      <p:ext uri="{BB962C8B-B14F-4D97-AF65-F5344CB8AC3E}">
        <p14:creationId xmlns:p14="http://schemas.microsoft.com/office/powerpoint/2010/main" val="1167773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visual system sometimes struggles (trying to gather) to perceptually organize a stimulus, to figure out which of the features belong together and which of them do not, resulting in an</a:t>
            </a:r>
            <a:r>
              <a:rPr lang="en-US" baseline="0" dirty="0" smtClean="0"/>
              <a:t> active </a:t>
            </a:r>
            <a:r>
              <a:rPr lang="en-US" dirty="0" smtClean="0"/>
              <a:t>percept, in which different groups compete against</a:t>
            </a:r>
            <a:r>
              <a:rPr lang="en-US" baseline="0" dirty="0" smtClean="0"/>
              <a:t> each other.</a:t>
            </a:r>
            <a:endParaRPr lang="en-US" dirty="0"/>
          </a:p>
        </p:txBody>
      </p:sp>
      <p:sp>
        <p:nvSpPr>
          <p:cNvPr id="4" name="Slide Number Placeholder 3"/>
          <p:cNvSpPr>
            <a:spLocks noGrp="1"/>
          </p:cNvSpPr>
          <p:nvPr>
            <p:ph type="sldNum" sz="quarter" idx="10"/>
          </p:nvPr>
        </p:nvSpPr>
        <p:spPr/>
        <p:txBody>
          <a:bodyPr/>
          <a:lstStyle/>
          <a:p>
            <a:fld id="{E2910AEA-8AD3-254C-8EA6-E489A7966FEB}" type="slidenum">
              <a:rPr lang="en-US" smtClean="0"/>
              <a:t>5</a:t>
            </a:fld>
            <a:endParaRPr lang="en-US"/>
          </a:p>
        </p:txBody>
      </p:sp>
    </p:spTree>
    <p:extLst>
      <p:ext uri="{BB962C8B-B14F-4D97-AF65-F5344CB8AC3E}">
        <p14:creationId xmlns:p14="http://schemas.microsoft.com/office/powerpoint/2010/main" val="4256670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this picture above, we can see a kid and a old lady explaining their perception of the dog. The kid on the left perceives that  is a big dog and feel scared. The lady on the right perceives that is a puppy and make her think that is adorable and not dangerous. Everyday, experiences shape the way we perceive things around us. </a:t>
            </a:r>
            <a:endParaRPr lang="en-US" dirty="0"/>
          </a:p>
        </p:txBody>
      </p:sp>
      <p:sp>
        <p:nvSpPr>
          <p:cNvPr id="4" name="Slide Number Placeholder 3"/>
          <p:cNvSpPr>
            <a:spLocks noGrp="1"/>
          </p:cNvSpPr>
          <p:nvPr>
            <p:ph type="sldNum" sz="quarter" idx="10"/>
          </p:nvPr>
        </p:nvSpPr>
        <p:spPr/>
        <p:txBody>
          <a:bodyPr/>
          <a:lstStyle/>
          <a:p>
            <a:fld id="{E2910AEA-8AD3-254C-8EA6-E489A7966FEB}" type="slidenum">
              <a:rPr lang="en-US" smtClean="0"/>
              <a:t>6</a:t>
            </a:fld>
            <a:endParaRPr lang="en-US"/>
          </a:p>
        </p:txBody>
      </p:sp>
    </p:spTree>
    <p:extLst>
      <p:ext uri="{BB962C8B-B14F-4D97-AF65-F5344CB8AC3E}">
        <p14:creationId xmlns:p14="http://schemas.microsoft.com/office/powerpoint/2010/main" val="4273101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8ACDB3CC-F982-40F9-8DD6-BCC9AFBF44BD}" type="datetime1">
              <a:rPr lang="en-US" smtClean="0"/>
              <a:pPr/>
              <a:t>11/23/16</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C5B1FEA-406A-7749-A5C3-DDCB5F67A4C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6734C-E115-4BC5-9FB0-F9BF6FABFDA0}" type="datetimeFigureOut">
              <a:rPr lang="en-US" smtClean="0"/>
              <a:t>11/23/16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6734C-E115-4BC5-9FB0-F9BF6FABFDA0}" type="datetimeFigureOut">
              <a:rPr lang="en-US" smtClean="0"/>
              <a:t>11/23/16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6734C-E115-4BC5-9FB0-F9BF6FABFDA0}" type="datetimeFigureOut">
              <a:rPr lang="en-US" smtClean="0"/>
              <a:t>11/23/16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11/23/16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4A6734C-E115-4BC5-9FB0-F9BF6FABFDA0}" type="datetimeFigureOut">
              <a:rPr lang="en-US" smtClean="0"/>
              <a:t>11/23/16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4A6734C-E115-4BC5-9FB0-F9BF6FABFDA0}" type="datetimeFigureOut">
              <a:rPr lang="en-US" smtClean="0"/>
              <a:t>11/23/16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A6734C-E115-4BC5-9FB0-F9BF6FABFDA0}" type="datetimeFigureOut">
              <a:rPr lang="en-US" smtClean="0"/>
              <a:t>11/23/16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11/23/16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A4A6734C-E115-4BC5-9FB0-F9BF6FABFDA0}" type="datetimeFigureOut">
              <a:rPr lang="en-US" smtClean="0"/>
              <a:t>11/23/16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D739C4FB-7D33-419B-8833-D1372BFD11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A4A6734C-E115-4BC5-9FB0-F9BF6FABFDA0}" type="datetimeFigureOut">
              <a:rPr lang="en-US" smtClean="0"/>
              <a:t>11/23/16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D739C4FB-7D33-419B-8833-D1372BFD11C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4A6734C-E115-4BC5-9FB0-F9BF6FABFDA0}" type="datetimeFigureOut">
              <a:rPr lang="en-US" smtClean="0"/>
              <a:t>11/23/16</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739C4FB-7D33-419B-8833-D1372BFD11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Spatial Organization</a:t>
            </a:r>
            <a:endParaRPr lang="en-US" dirty="0"/>
          </a:p>
        </p:txBody>
      </p:sp>
      <p:sp>
        <p:nvSpPr>
          <p:cNvPr id="3" name="Subtitle 2"/>
          <p:cNvSpPr>
            <a:spLocks noGrp="1"/>
          </p:cNvSpPr>
          <p:nvPr>
            <p:ph type="subTitle" idx="1"/>
          </p:nvPr>
        </p:nvSpPr>
        <p:spPr>
          <a:xfrm rot="21060000">
            <a:off x="2550461" y="4700250"/>
            <a:ext cx="6400800" cy="914400"/>
          </a:xfrm>
        </p:spPr>
        <p:txBody>
          <a:bodyPr>
            <a:normAutofit fontScale="77500" lnSpcReduction="20000"/>
          </a:bodyPr>
          <a:lstStyle/>
          <a:p>
            <a:r>
              <a:rPr lang="en-US" dirty="0" smtClean="0"/>
              <a:t>Gredhes Sierra</a:t>
            </a:r>
          </a:p>
          <a:p>
            <a:r>
              <a:rPr lang="en-US" dirty="0" smtClean="0"/>
              <a:t>PSY/345</a:t>
            </a:r>
          </a:p>
          <a:p>
            <a:r>
              <a:rPr lang="en-US" dirty="0" smtClean="0"/>
              <a:t>Dr. </a:t>
            </a:r>
            <a:r>
              <a:rPr lang="en-US" b="1" dirty="0"/>
              <a:t>Phillip R </a:t>
            </a:r>
            <a:r>
              <a:rPr lang="en-US" b="1" dirty="0" smtClean="0"/>
              <a:t>Ludwig, Instructor</a:t>
            </a:r>
            <a:endParaRPr lang="en-US" dirty="0" smtClean="0"/>
          </a:p>
          <a:p>
            <a:endParaRPr lang="en-US" dirty="0"/>
          </a:p>
        </p:txBody>
      </p:sp>
    </p:spTree>
    <p:extLst>
      <p:ext uri="{BB962C8B-B14F-4D97-AF65-F5344CB8AC3E}">
        <p14:creationId xmlns:p14="http://schemas.microsoft.com/office/powerpoint/2010/main" val="7311308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Spatial Organization?</a:t>
            </a:r>
            <a:endParaRPr lang="en-US" dirty="0"/>
          </a:p>
        </p:txBody>
      </p:sp>
      <p:sp>
        <p:nvSpPr>
          <p:cNvPr id="3" name="Content Placeholder 2"/>
          <p:cNvSpPr>
            <a:spLocks noGrp="1"/>
          </p:cNvSpPr>
          <p:nvPr>
            <p:ph idx="1"/>
          </p:nvPr>
        </p:nvSpPr>
        <p:spPr>
          <a:xfrm>
            <a:off x="1463040" y="2119257"/>
            <a:ext cx="6196405" cy="1849493"/>
          </a:xfrm>
        </p:spPr>
        <p:txBody>
          <a:bodyPr/>
          <a:lstStyle/>
          <a:p>
            <a:r>
              <a:rPr lang="en-US" dirty="0" smtClean="0"/>
              <a:t> Spatial Organization, refers </a:t>
            </a:r>
            <a:r>
              <a:rPr lang="en-US" dirty="0"/>
              <a:t>to </a:t>
            </a:r>
            <a:r>
              <a:rPr lang="en-US" dirty="0" smtClean="0"/>
              <a:t>the </a:t>
            </a:r>
            <a:r>
              <a:rPr lang="en-US" dirty="0"/>
              <a:t>way stimuli at specific locations in the environment are represented by activity at specific locations in the nervous system. </a:t>
            </a:r>
          </a:p>
        </p:txBody>
      </p:sp>
      <p:pic>
        <p:nvPicPr>
          <p:cNvPr id="4" name="Picture 3"/>
          <p:cNvPicPr>
            <a:picLocks noChangeAspect="1"/>
          </p:cNvPicPr>
          <p:nvPr/>
        </p:nvPicPr>
        <p:blipFill>
          <a:blip r:embed="rId3"/>
          <a:stretch>
            <a:fillRect/>
          </a:stretch>
        </p:blipFill>
        <p:spPr>
          <a:xfrm>
            <a:off x="3302000" y="3968750"/>
            <a:ext cx="3048000" cy="1941609"/>
          </a:xfrm>
          <a:prstGeom prst="rect">
            <a:avLst/>
          </a:prstGeom>
        </p:spPr>
      </p:pic>
    </p:spTree>
    <p:extLst>
      <p:ext uri="{BB962C8B-B14F-4D97-AF65-F5344CB8AC3E}">
        <p14:creationId xmlns:p14="http://schemas.microsoft.com/office/powerpoint/2010/main" val="14964876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4414"/>
            <a:ext cx="9144000" cy="1447800"/>
          </a:xfrm>
        </p:spPr>
        <p:txBody>
          <a:bodyPr/>
          <a:lstStyle/>
          <a:p>
            <a:r>
              <a:rPr lang="en-US" sz="4400" dirty="0"/>
              <a:t>C</a:t>
            </a:r>
            <a:r>
              <a:rPr lang="en-US" sz="4400" dirty="0" smtClean="0"/>
              <a:t>oncept </a:t>
            </a:r>
            <a:r>
              <a:rPr lang="en-US" sz="4400" dirty="0"/>
              <a:t>of </a:t>
            </a:r>
            <a:r>
              <a:rPr lang="en-US" sz="4400" dirty="0" smtClean="0"/>
              <a:t>spatial organization</a:t>
            </a:r>
            <a:endParaRPr lang="en-US" sz="4400" dirty="0"/>
          </a:p>
        </p:txBody>
      </p:sp>
      <p:pic>
        <p:nvPicPr>
          <p:cNvPr id="4" name="Content Placeholder 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1927262" y="2092214"/>
            <a:ext cx="5349240" cy="3613235"/>
          </a:xfrm>
          <a:prstGeom prst="rect">
            <a:avLst/>
          </a:prstGeom>
        </p:spPr>
      </p:pic>
    </p:spTree>
    <p:extLst>
      <p:ext uri="{BB962C8B-B14F-4D97-AF65-F5344CB8AC3E}">
        <p14:creationId xmlns:p14="http://schemas.microsoft.com/office/powerpoint/2010/main" val="8533601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spatial organization affects visual </a:t>
            </a:r>
            <a:r>
              <a:rPr lang="en-US" dirty="0" smtClean="0"/>
              <a:t>perception?</a:t>
            </a:r>
            <a:endParaRPr lang="en-US" dirty="0"/>
          </a:p>
        </p:txBody>
      </p:sp>
      <p:sp>
        <p:nvSpPr>
          <p:cNvPr id="3" name="Content Placeholder 2"/>
          <p:cNvSpPr>
            <a:spLocks noGrp="1"/>
          </p:cNvSpPr>
          <p:nvPr>
            <p:ph idx="1"/>
          </p:nvPr>
        </p:nvSpPr>
        <p:spPr>
          <a:xfrm>
            <a:off x="1095023" y="2119257"/>
            <a:ext cx="3759834" cy="3603812"/>
          </a:xfrm>
        </p:spPr>
        <p:txBody>
          <a:bodyPr/>
          <a:lstStyle/>
          <a:p>
            <a:r>
              <a:rPr lang="en-US" dirty="0" smtClean="0"/>
              <a:t> In the illustration on the right, some people will see a young woman. Some people will see an old lady. Visual perception depends on the signs, that we allow ourselves to see.</a:t>
            </a:r>
            <a:endParaRPr lang="en-US" dirty="0"/>
          </a:p>
        </p:txBody>
      </p:sp>
      <p:pic>
        <p:nvPicPr>
          <p:cNvPr id="7" name="Picture 6"/>
          <p:cNvPicPr>
            <a:picLocks noChangeAspect="1"/>
          </p:cNvPicPr>
          <p:nvPr/>
        </p:nvPicPr>
        <p:blipFill>
          <a:blip r:embed="rId3"/>
          <a:stretch>
            <a:fillRect/>
          </a:stretch>
        </p:blipFill>
        <p:spPr>
          <a:xfrm>
            <a:off x="5146674" y="2311400"/>
            <a:ext cx="2473325" cy="3048112"/>
          </a:xfrm>
          <a:prstGeom prst="rect">
            <a:avLst/>
          </a:prstGeom>
        </p:spPr>
      </p:pic>
    </p:spTree>
    <p:extLst>
      <p:ext uri="{BB962C8B-B14F-4D97-AF65-F5344CB8AC3E}">
        <p14:creationId xmlns:p14="http://schemas.microsoft.com/office/powerpoint/2010/main" val="1097971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How spatial organization affects visual perception</a:t>
            </a:r>
            <a:r>
              <a:rPr lang="en-US" sz="3600" dirty="0" smtClean="0"/>
              <a:t>? Continued..</a:t>
            </a:r>
            <a:endParaRPr lang="en-US" sz="3600" dirty="0"/>
          </a:p>
        </p:txBody>
      </p:sp>
      <p:sp>
        <p:nvSpPr>
          <p:cNvPr id="3" name="Content Placeholder 2"/>
          <p:cNvSpPr>
            <a:spLocks noGrp="1"/>
          </p:cNvSpPr>
          <p:nvPr>
            <p:ph idx="1"/>
          </p:nvPr>
        </p:nvSpPr>
        <p:spPr>
          <a:xfrm>
            <a:off x="1463041" y="2119257"/>
            <a:ext cx="2840018" cy="3603812"/>
          </a:xfrm>
        </p:spPr>
        <p:txBody>
          <a:bodyPr>
            <a:normAutofit/>
          </a:bodyPr>
          <a:lstStyle/>
          <a:p>
            <a:r>
              <a:rPr lang="en-US" dirty="0"/>
              <a:t>The visual system sometimes struggles </a:t>
            </a:r>
            <a:r>
              <a:rPr lang="en-US" dirty="0" smtClean="0"/>
              <a:t>to organize </a:t>
            </a:r>
            <a:r>
              <a:rPr lang="en-US" dirty="0"/>
              <a:t>a stimulus, to figure out which of the features belong </a:t>
            </a:r>
            <a:r>
              <a:rPr lang="en-US" dirty="0" smtClean="0"/>
              <a:t>together.</a:t>
            </a:r>
            <a:endParaRPr lang="en-US" dirty="0"/>
          </a:p>
        </p:txBody>
      </p:sp>
      <p:pic>
        <p:nvPicPr>
          <p:cNvPr id="5" name="Picture 4"/>
          <p:cNvPicPr>
            <a:picLocks noChangeAspect="1"/>
          </p:cNvPicPr>
          <p:nvPr/>
        </p:nvPicPr>
        <p:blipFill>
          <a:blip r:embed="rId3"/>
          <a:stretch>
            <a:fillRect/>
          </a:stretch>
        </p:blipFill>
        <p:spPr>
          <a:xfrm>
            <a:off x="5438588" y="2360705"/>
            <a:ext cx="2106705" cy="2928471"/>
          </a:xfrm>
          <a:prstGeom prst="rect">
            <a:avLst/>
          </a:prstGeom>
        </p:spPr>
      </p:pic>
    </p:spTree>
    <p:extLst>
      <p:ext uri="{BB962C8B-B14F-4D97-AF65-F5344CB8AC3E}">
        <p14:creationId xmlns:p14="http://schemas.microsoft.com/office/powerpoint/2010/main" val="556638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perception influences </a:t>
            </a:r>
            <a:r>
              <a:rPr lang="en-US" dirty="0" smtClean="0"/>
              <a:t>behavior?</a:t>
            </a:r>
            <a:endParaRPr lang="en-US" dirty="0"/>
          </a:p>
        </p:txBody>
      </p:sp>
      <p:pic>
        <p:nvPicPr>
          <p:cNvPr id="4" name="Picture 3"/>
          <p:cNvPicPr>
            <a:picLocks noChangeAspect="1"/>
          </p:cNvPicPr>
          <p:nvPr/>
        </p:nvPicPr>
        <p:blipFill>
          <a:blip r:embed="rId3"/>
          <a:stretch>
            <a:fillRect/>
          </a:stretch>
        </p:blipFill>
        <p:spPr>
          <a:xfrm>
            <a:off x="2988235" y="2421385"/>
            <a:ext cx="3331883" cy="2868089"/>
          </a:xfrm>
          <a:prstGeom prst="rect">
            <a:avLst/>
          </a:prstGeom>
        </p:spPr>
      </p:pic>
    </p:spTree>
    <p:extLst>
      <p:ext uri="{BB962C8B-B14F-4D97-AF65-F5344CB8AC3E}">
        <p14:creationId xmlns:p14="http://schemas.microsoft.com/office/powerpoint/2010/main" val="2606999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perception influences behavior</a:t>
            </a:r>
            <a:r>
              <a:rPr lang="en-US" dirty="0" smtClean="0"/>
              <a:t>? Continued..</a:t>
            </a:r>
            <a:endParaRPr lang="en-US" dirty="0"/>
          </a:p>
        </p:txBody>
      </p:sp>
      <p:sp>
        <p:nvSpPr>
          <p:cNvPr id="3" name="Content Placeholder 2"/>
          <p:cNvSpPr>
            <a:spLocks noGrp="1"/>
          </p:cNvSpPr>
          <p:nvPr>
            <p:ph idx="1"/>
          </p:nvPr>
        </p:nvSpPr>
        <p:spPr/>
        <p:txBody>
          <a:bodyPr/>
          <a:lstStyle/>
          <a:p>
            <a:r>
              <a:rPr lang="en-US" dirty="0" smtClean="0"/>
              <a:t> The </a:t>
            </a:r>
            <a:r>
              <a:rPr lang="en-US" dirty="0"/>
              <a:t>perception that one develops towards a certain </a:t>
            </a:r>
            <a:r>
              <a:rPr lang="en-US" dirty="0" smtClean="0"/>
              <a:t>group, </a:t>
            </a:r>
            <a:r>
              <a:rPr lang="en-US" dirty="0"/>
              <a:t>i</a:t>
            </a:r>
            <a:r>
              <a:rPr lang="en-US" dirty="0" smtClean="0"/>
              <a:t>s </a:t>
            </a:r>
            <a:r>
              <a:rPr lang="en-US" dirty="0"/>
              <a:t>likely to affect their feelings hence </a:t>
            </a:r>
            <a:r>
              <a:rPr lang="en-US" dirty="0" smtClean="0"/>
              <a:t>behavior </a:t>
            </a:r>
            <a:r>
              <a:rPr lang="en-US" dirty="0"/>
              <a:t>towards it</a:t>
            </a:r>
            <a:r>
              <a:rPr lang="en-US" dirty="0" smtClean="0"/>
              <a:t>. </a:t>
            </a:r>
          </a:p>
          <a:p>
            <a:r>
              <a:rPr lang="en-US" dirty="0" smtClean="0"/>
              <a:t>For </a:t>
            </a:r>
            <a:r>
              <a:rPr lang="en-US" dirty="0"/>
              <a:t>instance if one perceives that  a certain group has superior characteristics compared to others he/she is likely to be </a:t>
            </a:r>
            <a:r>
              <a:rPr lang="en-US" dirty="0" smtClean="0"/>
              <a:t>favoring </a:t>
            </a:r>
            <a:r>
              <a:rPr lang="en-US" dirty="0"/>
              <a:t>the group hence developing discrimination.</a:t>
            </a:r>
            <a:endParaRPr lang="en-US" dirty="0"/>
          </a:p>
        </p:txBody>
      </p:sp>
    </p:spTree>
    <p:extLst>
      <p:ext uri="{BB962C8B-B14F-4D97-AF65-F5344CB8AC3E}">
        <p14:creationId xmlns:p14="http://schemas.microsoft.com/office/powerpoint/2010/main" val="920797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 Goldstein, E. B. (2014). </a:t>
            </a:r>
            <a:r>
              <a:rPr lang="en-US" i="1" dirty="0"/>
              <a:t>Sensation and perception</a:t>
            </a:r>
            <a:r>
              <a:rPr lang="en-US" dirty="0"/>
              <a:t> (9th ed.). Belmont, CA:                	Wadsworth. </a:t>
            </a:r>
            <a:endParaRPr lang="en-US" dirty="0" smtClean="0"/>
          </a:p>
          <a:p>
            <a:endParaRPr lang="en-US" dirty="0"/>
          </a:p>
          <a:p>
            <a:endParaRPr lang="en-US" dirty="0"/>
          </a:p>
        </p:txBody>
      </p:sp>
    </p:spTree>
    <p:extLst>
      <p:ext uri="{BB962C8B-B14F-4D97-AF65-F5344CB8AC3E}">
        <p14:creationId xmlns:p14="http://schemas.microsoft.com/office/powerpoint/2010/main" val="8522778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156</TotalTime>
  <Words>385</Words>
  <Application>Microsoft Macintosh PowerPoint</Application>
  <PresentationFormat>On-screen Show (4:3)</PresentationFormat>
  <Paragraphs>27</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Pushpin</vt:lpstr>
      <vt:lpstr>Spatial Organization</vt:lpstr>
      <vt:lpstr>What is Spatial Organization?</vt:lpstr>
      <vt:lpstr>Concept of spatial organization</vt:lpstr>
      <vt:lpstr>How spatial organization affects visual perception?</vt:lpstr>
      <vt:lpstr>How spatial organization affects visual perception? Continued..</vt:lpstr>
      <vt:lpstr>How perception influences behavior?</vt:lpstr>
      <vt:lpstr>How perception influences behavior? Continued..</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 Organization</dc:title>
  <dc:creator>Gredhes Sierra</dc:creator>
  <cp:lastModifiedBy>Gredhes Sierra</cp:lastModifiedBy>
  <cp:revision>6</cp:revision>
  <dcterms:created xsi:type="dcterms:W3CDTF">2016-11-23T22:27:01Z</dcterms:created>
  <dcterms:modified xsi:type="dcterms:W3CDTF">2016-11-24T01:36:09Z</dcterms:modified>
</cp:coreProperties>
</file>